
<file path=[Content_Types].xml><?xml version="1.0" encoding="utf-8"?>
<Types xmlns="http://schemas.openxmlformats.org/package/2006/content-types">
  <Default Extension="xml" ContentType="application/xml"/>
  <Default Extension="(null)" ContentType="image/x-e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2.bin" ContentType="application/vnd.openxmlformats-officedocument.oleObject"/>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74" r:id="rId62"/>
    <p:sldId id="486" r:id="rId63"/>
    <p:sldId id="475" r:id="rId64"/>
    <p:sldId id="471" r:id="rId65"/>
    <p:sldId id="468" r:id="rId66"/>
    <p:sldId id="464" r:id="rId67"/>
    <p:sldId id="462" r:id="rId68"/>
    <p:sldId id="460" r:id="rId69"/>
    <p:sldId id="458" r:id="rId70"/>
    <p:sldId id="461" r:id="rId71"/>
    <p:sldId id="459" r:id="rId72"/>
    <p:sldId id="463" r:id="rId73"/>
    <p:sldId id="453" r:id="rId74"/>
    <p:sldId id="454" r:id="rId75"/>
    <p:sldId id="457" r:id="rId76"/>
    <p:sldId id="311" r:id="rId77"/>
    <p:sldId id="356" r:id="rId78"/>
    <p:sldId id="322" r:id="rId79"/>
    <p:sldId id="323" r:id="rId80"/>
    <p:sldId id="390" r:id="rId81"/>
    <p:sldId id="391" r:id="rId82"/>
    <p:sldId id="392" r:id="rId83"/>
    <p:sldId id="467" r:id="rId84"/>
    <p:sldId id="466" r:id="rId85"/>
    <p:sldId id="473" r:id="rId86"/>
  </p:sldIdLst>
  <p:sldSz cx="10058400" cy="7772400"/>
  <p:notesSz cx="9144000" cy="6858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2" autoAdjust="0"/>
    <p:restoredTop sz="74517" autoAdjust="0"/>
  </p:normalViewPr>
  <p:slideViewPr>
    <p:cSldViewPr snapToGrid="0" snapToObjects="1">
      <p:cViewPr>
        <p:scale>
          <a:sx n="94" d="100"/>
          <a:sy n="94" d="100"/>
        </p:scale>
        <p:origin x="-1480" y="-488"/>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57A4C361-2F1D-434C-AB4F-1596B4F81233}" type="datetimeFigureOut">
              <a:rPr lang="en-US" smtClean="0"/>
              <a:t>2/25/18</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7D6BC09-F59F-8C49-A658-977B3A0C7D29}" type="datetimeFigureOut">
              <a:rPr lang="en-US" smtClean="0"/>
              <a:t>2/25/18</a:t>
            </a:fld>
            <a:endParaRPr lang="en-US"/>
          </a:p>
        </p:txBody>
      </p:sp>
      <p:sp>
        <p:nvSpPr>
          <p:cNvPr id="4" name="Slide Image Placeholder 3"/>
          <p:cNvSpPr>
            <a:spLocks noGrp="1" noRot="1" noChangeAspect="1"/>
          </p:cNvSpPr>
          <p:nvPr>
            <p:ph type="sldImg" idx="2"/>
          </p:nvPr>
        </p:nvSpPr>
        <p:spPr>
          <a:xfrm>
            <a:off x="2909888" y="514350"/>
            <a:ext cx="33258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 </a:t>
            </a:r>
          </a:p>
          <a:p>
            <a:r>
              <a:rPr lang="en-US" sz="1300" kern="1200" dirty="0" smtClean="0">
                <a:solidFill>
                  <a:schemeClr val="tx1"/>
                </a:solidFill>
                <a:effectLst/>
                <a:latin typeface="+mn-lt"/>
                <a:ea typeface="+mn-ea"/>
                <a:cs typeface="+mn-cs"/>
              </a:rPr>
              <a:t>I suspect most of us have heard of ANNs and their use in applications such as self-driving cars.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ability for artificial neural networks to perform that function in a timely fashion within reasonable power and space constraints is what I am going to talk about today.</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p>
          <a:p>
            <a:r>
              <a:rPr lang="en-US" sz="1300" kern="1200" dirty="0" smtClean="0">
                <a:solidFill>
                  <a:schemeClr val="tx1"/>
                </a:solidFill>
                <a:effectLst/>
                <a:latin typeface="+mn-lt"/>
                <a:ea typeface="+mn-ea"/>
                <a:cs typeface="+mn-cs"/>
              </a:rPr>
              <a:t/>
            </a:r>
            <a:br>
              <a:rPr lang="en-US" sz="1300" kern="1200" dirty="0" smtClean="0">
                <a:solidFill>
                  <a:schemeClr val="tx1"/>
                </a:solidFill>
                <a:effectLst/>
                <a:latin typeface="+mn-lt"/>
                <a:ea typeface="+mn-ea"/>
                <a:cs typeface="+mn-cs"/>
              </a:rPr>
            </a:br>
            <a:r>
              <a:rPr lang="en-US" sz="1300" kern="1200" dirty="0" smtClean="0">
                <a:solidFill>
                  <a:schemeClr val="tx1"/>
                </a:solidFill>
                <a:effectLst/>
                <a:latin typeface="+mn-lt"/>
                <a:ea typeface="+mn-ea"/>
                <a:cs typeface="+mn-cs"/>
              </a:rPr>
              <a:t> </a:t>
            </a:r>
          </a:p>
          <a:p>
            <a:endParaRPr lang="en-US" dirty="0"/>
          </a:p>
          <a:p>
            <a:endParaRPr lang="en-US" dirty="0"/>
          </a:p>
          <a:p>
            <a:r>
              <a:rPr lang="en-US" dirty="0"/>
              <a:t>Recently ANN’s have demonstrated efficacy when employed as a part of face recognition, text recognition and game playing systems</a:t>
            </a:r>
          </a:p>
          <a:p>
            <a:r>
              <a:rPr lang="en-US" dirty="0"/>
              <a:t>So ANN’s are being deployed as we speak and we should therefore consider them to be in the ascent phase of the technology life cycle.</a:t>
            </a:r>
          </a:p>
          <a:p>
            <a:endParaRPr lang="en-US" dirty="0"/>
          </a:p>
          <a:p>
            <a:endParaRPr lang="en-US" strike="sngStrike" dirty="0">
              <a:solidFill>
                <a:srgbClr val="FF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t>
            </a:r>
            <a:r>
              <a:rPr lang="en-US" dirty="0" err="1"/>
              <a:t>ANe</a:t>
            </a:r>
            <a:r>
              <a:rPr lang="en-US" dirty="0"/>
              <a:t>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If ANNs fulfill their potential they will be employed in embedded applications performing various system tasks and that need to be processed at or near real time.</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these embedded systems will require multiple disparate ANNs to be running concurrently.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Most ANNs are big and the trend is that they are becoming larger and deeper</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There is general acceptance that DRAM needs to be used to stored the ANN parameters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main reuse opportunities come in the form of shared parameters and batch processing.</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Batch processing occurs when multiple requests are made to the same ANN, such as in cloud applications.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61</a:t>
            </a:fld>
            <a:endParaRPr lang="en-US"/>
          </a:p>
        </p:txBody>
      </p:sp>
    </p:spTree>
    <p:extLst>
      <p:ext uri="{BB962C8B-B14F-4D97-AF65-F5344CB8AC3E}">
        <p14:creationId xmlns:p14="http://schemas.microsoft.com/office/powerpoint/2010/main" val="1318777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864948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First, we are considering embedded systems that will not have batch processing opportunities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We see reuse in the form of shared parameters in Convolutional NNs where the same feature kernels are applied across the input.</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But reuse isn’t available when we have CNNs with non-shared kernels </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76</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1794597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905387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97611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80</a:t>
            </a:fld>
            <a:endParaRPr lang="en-US"/>
          </a:p>
        </p:txBody>
      </p:sp>
    </p:spTree>
    <p:extLst>
      <p:ext uri="{BB962C8B-B14F-4D97-AF65-F5344CB8AC3E}">
        <p14:creationId xmlns:p14="http://schemas.microsoft.com/office/powerpoint/2010/main" val="336819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71614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1137473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391311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There are other types of ANNs that not provide reuse opportunities such as and fully-connected DNNs such as LSTM.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We must be able to support all types of ANNs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 embedded application's we are targeting will expose the limitations of these SRAM-based implementations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a:t>
            </a:r>
            <a:r>
              <a:rPr lang="en-US" sz="1600" dirty="0" smtClean="0"/>
              <a:t>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2/25/18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2/25/18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2/25/18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2/25/18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2/25/18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2/25/18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Excel_Sheet2.xlsx"/><Relationship Id="rId5" Type="http://schemas.openxmlformats.org/officeDocument/2006/relationships/image" Target="../media/image46.png"/><Relationship Id="rId6" Type="http://schemas.openxmlformats.org/officeDocument/2006/relationships/package" Target="../embeddings/Microsoft_Excel_Sheet3.xlsx"/><Relationship Id="rId7" Type="http://schemas.openxmlformats.org/officeDocument/2006/relationships/image" Target="../media/image4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package" Target="../embeddings/Microsoft_Excel_Sheet4.xlsx"/><Relationship Id="rId5" Type="http://schemas.openxmlformats.org/officeDocument/2006/relationships/image" Target="../media/image48.png"/><Relationship Id="rId6" Type="http://schemas.openxmlformats.org/officeDocument/2006/relationships/oleObject" Target="../embeddings/oleObject1.bin"/><Relationship Id="rId7" Type="http://schemas.openxmlformats.org/officeDocument/2006/relationships/image" Target="../media/image4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package" Target="../embeddings/Microsoft_Excel_Sheet5.xlsx"/><Relationship Id="rId5" Type="http://schemas.openxmlformats.org/officeDocument/2006/relationships/image" Target="../media/image50.png"/><Relationship Id="rId6" Type="http://schemas.openxmlformats.org/officeDocument/2006/relationships/package" Target="../embeddings/Microsoft_Excel_Sheet6.xlsx"/><Relationship Id="rId7" Type="http://schemas.openxmlformats.org/officeDocument/2006/relationships/image" Target="../media/image5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Excel_Sheet7.xlsx"/><Relationship Id="rId5" Type="http://schemas.openxmlformats.org/officeDocument/2006/relationships/image" Target="../media/image54.png"/><Relationship Id="rId6" Type="http://schemas.openxmlformats.org/officeDocument/2006/relationships/package" Target="../embeddings/Microsoft_Excel_Sheet8.xlsx"/><Relationship Id="rId7" Type="http://schemas.openxmlformats.org/officeDocument/2006/relationships/image" Target="../media/image55.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Sheet9.xlsx"/><Relationship Id="rId4" Type="http://schemas.openxmlformats.org/officeDocument/2006/relationships/image" Target="../media/image56.png"/><Relationship Id="rId5" Type="http://schemas.openxmlformats.org/officeDocument/2006/relationships/oleObject" Target="../embeddings/oleObject2.bin"/><Relationship Id="rId6" Type="http://schemas.openxmlformats.org/officeDocument/2006/relationships/image" Target="../media/image5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10.xlsx"/><Relationship Id="rId5" Type="http://schemas.openxmlformats.org/officeDocument/2006/relationships/image" Target="../media/image6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 Id="rId3"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p:txBody>
          <a:bodyPr rtlCol="0">
            <a:normAutofit lnSpcReduction="10000"/>
          </a:bodyPr>
          <a:lstStyle/>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Final exam : Lee B. Baker</a:t>
            </a:r>
          </a:p>
          <a:p>
            <a:pPr fontAlgn="auto">
              <a:spcAft>
                <a:spcPts val="0"/>
              </a:spcAft>
              <a:defRPr/>
            </a:pPr>
            <a:endParaRPr lang="en-US" dirty="0">
              <a:solidFill>
                <a:srgbClr val="000000"/>
              </a:solidFill>
              <a:ea typeface="+mn-ea"/>
            </a:endParaRPr>
          </a:p>
          <a:p>
            <a:pPr fontAlgn="auto">
              <a:spcAft>
                <a:spcPts val="0"/>
              </a:spcAft>
              <a:defRPr/>
            </a:pPr>
            <a:r>
              <a:rPr lang="en-US" dirty="0">
                <a:solidFill>
                  <a:srgbClr val="000000"/>
                </a:solidFill>
                <a:ea typeface="+mn-ea"/>
              </a:rPr>
              <a:t>Advisor: Paul </a:t>
            </a:r>
            <a:r>
              <a:rPr lang="en-US" dirty="0" err="1">
                <a:solidFill>
                  <a:srgbClr val="000000"/>
                </a:solidFill>
                <a:ea typeface="+mn-ea"/>
              </a:rPr>
              <a:t>Franzon</a:t>
            </a: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4921032"/>
            <a:ext cx="4706667" cy="1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smtClean="0"/>
              <a:t>[7][34]</a:t>
            </a:r>
            <a:endParaRPr lang="en-US" sz="1000" dirty="0"/>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smtClean="0"/>
              <a:t>[7][34]</a:t>
            </a:r>
            <a:endParaRPr lang="en-US" sz="1000" dirty="0"/>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smtClean="0"/>
              <a:t>[7][34]</a:t>
            </a:r>
            <a:endParaRPr lang="en-US" sz="1000" dirty="0"/>
          </a:p>
        </p:txBody>
      </p:sp>
    </p:spTree>
    <p:extLst>
      <p:ext uri="{BB962C8B-B14F-4D97-AF65-F5344CB8AC3E}">
        <p14:creationId xmlns:p14="http://schemas.microsoft.com/office/powerpoint/2010/main" val="222814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a:t>
            </a:r>
            <a:r>
              <a:rPr lang="en-US" dirty="0" smtClean="0"/>
              <a:t>based</a:t>
            </a:r>
            <a:r>
              <a:rPr lang="en-US" sz="1800" baseline="56000" dirty="0"/>
              <a:t>[7][34] </a:t>
            </a:r>
            <a:r>
              <a:rPr lang="en-US" dirty="0" smtClean="0"/>
              <a:t>neurons </a:t>
            </a:r>
            <a:r>
              <a:rPr lang="en-US" dirty="0"/>
              <a:t>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a:t>
            </a:r>
            <a:r>
              <a:rPr lang="en-US" dirty="0" smtClean="0"/>
              <a:t>neurons</a:t>
            </a:r>
            <a:r>
              <a:rPr lang="en-US" sz="1800" baseline="56000" dirty="0" smtClean="0"/>
              <a:t>[7][34]  </a:t>
            </a:r>
            <a:r>
              <a:rPr lang="en-US" dirty="0" smtClean="0"/>
              <a:t>which </a:t>
            </a:r>
            <a:r>
              <a:rPr lang="en-US" dirty="0"/>
              <a:t>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a:solidFill>
                  <a:srgbClr val="000000"/>
                </a:solidFill>
                <a:ea typeface="+mn-ea"/>
                <a:cs typeface="Monaco"/>
              </a:rPr>
              <a:t>ASICs almost always provide performance improvements</a:t>
            </a:r>
          </a:p>
          <a:p>
            <a:pPr marL="382059" indent="-382059" algn="l" fontAlgn="auto">
              <a:spcAft>
                <a:spcPts val="669"/>
              </a:spcAft>
              <a:buFont typeface="Arial"/>
              <a:buChar char="•"/>
              <a:defRPr/>
            </a:pPr>
            <a:r>
              <a:rPr lang="en-US" dirty="0">
                <a:solidFill>
                  <a:srgbClr val="000000"/>
                </a:solidFill>
                <a:ea typeface="+mn-ea"/>
                <a:cs typeface="Monaco"/>
              </a:rPr>
              <a:t>ASIC 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assume local 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smtClean="0"/>
              <a:t>[11]</a:t>
            </a:r>
            <a:endParaRPr lang="en-US" baseline="30000" dirty="0"/>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smtClean="0"/>
              <a:t>[24]</a:t>
            </a:r>
            <a:endParaRPr lang="en-US" baseline="30000" dirty="0"/>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err="1" smtClean="0"/>
              <a:t>NeuroStream</a:t>
            </a:r>
            <a:r>
              <a:rPr lang="en-US" baseline="56000" dirty="0" smtClean="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a:t>
            </a:r>
            <a:r>
              <a:rPr lang="en-US" dirty="0" smtClean="0"/>
              <a:t>TPU</a:t>
            </a:r>
            <a:r>
              <a:rPr lang="en-US" baseline="56000" dirty="0" smtClean="0"/>
              <a:t>[</a:t>
            </a:r>
            <a:r>
              <a:rPr lang="en-US" baseline="56000" dirty="0"/>
              <a:t>1</a:t>
            </a:r>
            <a:r>
              <a:rPr lang="en-US" baseline="56000" dirty="0" smtClean="0"/>
              <a:t>] </a:t>
            </a:r>
            <a:r>
              <a:rPr lang="en-US" dirty="0" smtClean="0"/>
              <a:t> </a:t>
            </a:r>
            <a:endParaRPr lang="en-US" dirty="0"/>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smtClean="0"/>
              <a:t>DaDiannao</a:t>
            </a:r>
            <a:r>
              <a:rPr lang="en-US" baseline="56000" dirty="0" smtClean="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925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a:t>
            </a:r>
            <a:r>
              <a:rPr lang="en-US" dirty="0" smtClean="0">
                <a:ln w="1905"/>
                <a:solidFill>
                  <a:schemeClr val="tx1"/>
                </a:solidFill>
                <a:effectLst>
                  <a:innerShdw blurRad="69850" dist="43180" dir="5400000">
                    <a:srgbClr val="000000">
                      <a:alpha val="65000"/>
                    </a:srgbClr>
                  </a:innerShdw>
                </a:effectLst>
                <a:ea typeface="+mn-ea"/>
                <a:cs typeface="Monaco"/>
              </a:rPr>
              <a:t>DiRAM4</a:t>
            </a:r>
            <a:r>
              <a:rPr lang="en-US" baseline="56000" dirty="0" smtClean="0">
                <a:solidFill>
                  <a:schemeClr val="tx1"/>
                </a:solidFill>
              </a:rPr>
              <a:t>[14] </a:t>
            </a:r>
            <a:r>
              <a:rPr lang="en-US" dirty="0" smtClean="0">
                <a:ln w="1905"/>
                <a:solidFill>
                  <a:schemeClr val="tx1"/>
                </a:solidFill>
                <a:effectLst>
                  <a:innerShdw blurRad="69850" dist="43180" dir="5400000">
                    <a:srgbClr val="000000">
                      <a:alpha val="65000"/>
                    </a:srgbClr>
                  </a:innerShdw>
                </a:effectLst>
                <a:ea typeface="+mn-ea"/>
                <a:cs typeface="Monaco"/>
              </a:rPr>
              <a:t> </a:t>
            </a:r>
            <a:r>
              <a:rPr lang="en-US" dirty="0">
                <a:ln w="1905"/>
                <a:solidFill>
                  <a:schemeClr val="tx1"/>
                </a:solidFill>
                <a:effectLst>
                  <a:innerShdw blurRad="69850" dist="43180" dir="5400000">
                    <a:srgbClr val="000000">
                      <a:alpha val="65000"/>
                    </a:srgbClr>
                  </a:innerShdw>
                </a:effectLst>
                <a:ea typeface="+mn-ea"/>
                <a:cs typeface="Monaco"/>
              </a:rPr>
              <a:t>–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850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t>
            </a:r>
            <a:r>
              <a:rPr lang="en-US" dirty="0" err="1"/>
              <a:t>ANe</a:t>
            </a:r>
            <a:r>
              <a:rPr lang="en-US" dirty="0"/>
              <a:t>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t>
            </a:r>
            <a:r>
              <a:rPr lang="en-US" dirty="0" err="1"/>
              <a:t>ANe</a:t>
            </a:r>
            <a:r>
              <a:rPr lang="en-US" dirty="0"/>
              <a:t> activation</a:t>
            </a:r>
          </a:p>
          <a:p>
            <a:pPr lvl="2" fontAlgn="auto">
              <a:spcAft>
                <a:spcPts val="669"/>
              </a:spcAft>
              <a:defRPr/>
            </a:pPr>
            <a:r>
              <a:rPr lang="en-US" dirty="0"/>
              <a:t>divide 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smtClean="0"/>
              <a:t>Main memory</a:t>
            </a:r>
            <a:endParaRPr lang="en-US" dirty="0"/>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a:t>
            </a:r>
            <a:r>
              <a:rPr lang="en-US" dirty="0" smtClean="0"/>
              <a:t>NoC in each Manager</a:t>
            </a:r>
            <a:endParaRPr lang="en-US" dirty="0"/>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smtClean="0"/>
              <a:t>PE performs </a:t>
            </a:r>
            <a:r>
              <a:rPr lang="en-US" dirty="0" err="1" smtClean="0"/>
              <a:t>ANe</a:t>
            </a:r>
            <a:r>
              <a:rPr lang="en-US" dirty="0" smtClean="0"/>
              <a:t> state </a:t>
            </a:r>
            <a:r>
              <a:rPr lang="en-US" dirty="0" err="1" smtClean="0"/>
              <a:t>operationsPE</a:t>
            </a:r>
            <a:r>
              <a:rPr lang="en-US" dirty="0" smtClean="0"/>
              <a:t> </a:t>
            </a:r>
            <a:r>
              <a:rPr lang="en-US" dirty="0"/>
              <a:t>to Manager </a:t>
            </a:r>
          </a:p>
          <a:p>
            <a:pPr lvl="2"/>
            <a:r>
              <a:rPr lang="en-US" dirty="0" smtClean="0"/>
              <a:t>process a group of </a:t>
            </a:r>
            <a:r>
              <a:rPr lang="en-US" dirty="0" err="1" smtClean="0"/>
              <a:t>Anes</a:t>
            </a:r>
            <a:endParaRPr lang="en-US" dirty="0" smtClean="0"/>
          </a:p>
          <a:p>
            <a:pPr lvl="2"/>
            <a:r>
              <a:rPr lang="en-US" dirty="0"/>
              <a:t>able to perform a MAC operation between a weight and </a:t>
            </a:r>
            <a:r>
              <a:rPr lang="en-US" dirty="0" err="1"/>
              <a:t>ANe</a:t>
            </a:r>
            <a:r>
              <a:rPr lang="en-US" dirty="0"/>
              <a:t> state every </a:t>
            </a:r>
            <a:r>
              <a:rPr lang="en-US" dirty="0" smtClean="0"/>
              <a:t>cycle</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276"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t>
            </a:r>
            <a:r>
              <a:rPr lang="en-US" dirty="0" err="1"/>
              <a:t>ANe</a:t>
            </a:r>
            <a:r>
              <a:rPr lang="en-US" dirty="0"/>
              <a:t>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t>
            </a:r>
            <a:r>
              <a:rPr lang="en-US" dirty="0" err="1"/>
              <a:t>ANe</a:t>
            </a:r>
            <a:r>
              <a:rPr lang="en-US" dirty="0"/>
              <a:t>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t>
            </a:r>
            <a:r>
              <a:rPr lang="en-US" dirty="0" err="1"/>
              <a:t>ANe</a:t>
            </a:r>
            <a:r>
              <a:rPr lang="en-US" dirty="0"/>
              <a:t>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t>
            </a:r>
            <a:r>
              <a:rPr lang="en-US" dirty="0" err="1"/>
              <a:t>ANe</a:t>
            </a:r>
            <a:r>
              <a:rPr lang="en-US" dirty="0"/>
              <a:t>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xmlns=""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xmlns=""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xmlns=""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xmlns=""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xmlns=""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xmlns=""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xmlns=""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xmlns=""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xmlns=""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xmlns=""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a:t>
              </a:r>
              <a:r>
                <a:rPr lang="en-US" baseline="56000" dirty="0" smtClean="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xmlns=""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a:t>
              </a:r>
              <a:r>
                <a:rPr lang="en-US" sz="1200" baseline="56000" dirty="0" smtClean="0"/>
                <a:t>13] </a:t>
              </a:r>
              <a:endParaRPr lang="en-US" sz="1200" dirty="0"/>
            </a:p>
          </p:txBody>
        </p:sp>
      </p:grpSp>
      <p:sp>
        <p:nvSpPr>
          <p:cNvPr id="15" name="Rounded Rectangular Callout 14">
            <a:extLst>
              <a:ext uri="{FF2B5EF4-FFF2-40B4-BE49-F238E27FC236}">
                <a16:creationId xmlns:a16="http://schemas.microsoft.com/office/drawing/2014/main" xmlns=""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xmlns=""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xmlns=""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xmlns=""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xmlns:p14="http://schemas.microsoft.com/office/powerpoint/2010/main" spd="slow" advTm="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xmlns=""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xmlns=""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xmlns=""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xmlns=""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xmlns=""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xmlns=""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xmlns="" id="{0995E79E-4A95-AD42-BF1B-9E4BA825EA2D}"/>
              </a:ext>
            </a:extLst>
          </p:cNvPr>
          <p:cNvSpPr/>
          <p:nvPr/>
        </p:nvSpPr>
        <p:spPr>
          <a:xfrm>
            <a:off x="8306063" y="2600066"/>
            <a:ext cx="1371713" cy="1266970"/>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a:p>
            <a:pPr algn="ctr"/>
            <a:r>
              <a:rPr lang="en-US" dirty="0">
                <a:solidFill>
                  <a:schemeClr val="tx1"/>
                </a:solidFill>
              </a:rPr>
              <a:t>Divide</a:t>
            </a: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xmlns=""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xmlns=""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
        <p:nvSpPr>
          <p:cNvPr id="14" name="Rectangle 13">
            <a:extLst>
              <a:ext uri="{FF2B5EF4-FFF2-40B4-BE49-F238E27FC236}">
                <a16:creationId xmlns:a16="http://schemas.microsoft.com/office/drawing/2014/main" xmlns=""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
        <p:nvSpPr>
          <p:cNvPr id="15" name="Rectangle 14">
            <a:extLst>
              <a:ext uri="{FF2B5EF4-FFF2-40B4-BE49-F238E27FC236}">
                <a16:creationId xmlns:a16="http://schemas.microsoft.com/office/drawing/2014/main" xmlns=""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6" name="Rectangle 15">
            <a:extLst>
              <a:ext uri="{FF2B5EF4-FFF2-40B4-BE49-F238E27FC236}">
                <a16:creationId xmlns:a16="http://schemas.microsoft.com/office/drawing/2014/main" xmlns=""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spTree>
    <p:extLst>
      <p:ext uri="{BB962C8B-B14F-4D97-AF65-F5344CB8AC3E}">
        <p14:creationId xmlns:p14="http://schemas.microsoft.com/office/powerpoint/2010/main" val="195145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25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dissolve">
                                      <p:cBhvr>
                                        <p:cTn id="57" dur="25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Tree>
    <p:extLst>
      <p:ext uri="{BB962C8B-B14F-4D97-AF65-F5344CB8AC3E}">
        <p14:creationId xmlns:p14="http://schemas.microsoft.com/office/powerpoint/2010/main" val="1770276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935705814"/>
              </p:ext>
            </p:extLst>
          </p:nvPr>
        </p:nvGraphicFramePr>
        <p:xfrm>
          <a:off x="0" y="2114117"/>
          <a:ext cx="9010650" cy="4591050"/>
        </p:xfrm>
        <a:graphic>
          <a:graphicData uri="http://schemas.openxmlformats.org/presentationml/2006/ole">
            <mc:AlternateContent xmlns:mc="http://schemas.openxmlformats.org/markup-compatibility/2006">
              <mc:Choice xmlns:v="urn:schemas-microsoft-com:vml" Requires="v">
                <p:oleObj spid="_x0000_s12348" name="Worksheet" r:id="rId3" imgW="6007100" imgH="3060700" progId="Excel.Sheet.12">
                  <p:embed/>
                </p:oleObj>
              </mc:Choice>
              <mc:Fallback>
                <p:oleObj name="Worksheet" r:id="rId3" imgW="6007100" imgH="3060700" progId="Excel.Sheet.12">
                  <p:embed/>
                  <p:pic>
                    <p:nvPicPr>
                      <p:cNvPr id="0" name=""/>
                      <p:cNvPicPr/>
                      <p:nvPr/>
                    </p:nvPicPr>
                    <p:blipFill>
                      <a:blip r:embed="rId4"/>
                      <a:stretch>
                        <a:fillRect/>
                      </a:stretch>
                    </p:blipFill>
                    <p:spPr>
                      <a:xfrm>
                        <a:off x="0" y="2114117"/>
                        <a:ext cx="9010650" cy="45910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7971361" y="6340404"/>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472" name="Worksheet" r:id="rId4" imgW="1993900" imgH="584200" progId="Excel.Sheet.12">
                  <p:embed/>
                </p:oleObj>
              </mc:Choice>
              <mc:Fallback>
                <p:oleObj name="Worksheet" r:id="rId4" imgW="1993900" imgH="584200" progId="Excel.Sheet.12">
                  <p:embed/>
                  <p:pic>
                    <p:nvPicPr>
                      <p:cNvPr id="0" name=""/>
                      <p:cNvPicPr/>
                      <p:nvPr/>
                    </p:nvPicPr>
                    <p:blipFill>
                      <a:blip r:embed="rId5"/>
                      <a:stretch>
                        <a:fillRect/>
                      </a:stretch>
                    </p:blipFill>
                    <p:spPr>
                      <a:xfrm>
                        <a:off x="3328735" y="3742297"/>
                        <a:ext cx="3190240" cy="93472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10031769"/>
              </p:ext>
            </p:extLst>
          </p:nvPr>
        </p:nvGraphicFramePr>
        <p:xfrm>
          <a:off x="1862873" y="5240483"/>
          <a:ext cx="5303520" cy="1544320"/>
        </p:xfrm>
        <a:graphic>
          <a:graphicData uri="http://schemas.openxmlformats.org/presentationml/2006/ole">
            <mc:AlternateContent xmlns:mc="http://schemas.openxmlformats.org/markup-compatibility/2006">
              <mc:Choice xmlns:v="urn:schemas-microsoft-com:vml" Requires="v">
                <p:oleObj spid="_x0000_s2473" name="Worksheet" r:id="rId6" imgW="3314700" imgH="965200" progId="Excel.Sheet.12">
                  <p:embed/>
                </p:oleObj>
              </mc:Choice>
              <mc:Fallback>
                <p:oleObj name="Worksheet" r:id="rId6" imgW="3314700" imgH="965200" progId="Excel.Sheet.12">
                  <p:embed/>
                  <p:pic>
                    <p:nvPicPr>
                      <p:cNvPr id="0" name=""/>
                      <p:cNvPicPr/>
                      <p:nvPr/>
                    </p:nvPicPr>
                    <p:blipFill>
                      <a:blip r:embed="rId7"/>
                      <a:stretch>
                        <a:fillRect/>
                      </a:stretch>
                    </p:blipFill>
                    <p:spPr>
                      <a:xfrm>
                        <a:off x="1862873" y="5240483"/>
                        <a:ext cx="5303520" cy="15443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xmlns=""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xmlns=""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008352629"/>
              </p:ext>
            </p:extLst>
          </p:nvPr>
        </p:nvGraphicFramePr>
        <p:xfrm>
          <a:off x="2494202" y="5376272"/>
          <a:ext cx="4284980" cy="1617980"/>
        </p:xfrm>
        <a:graphic>
          <a:graphicData uri="http://schemas.openxmlformats.org/presentationml/2006/ole">
            <mc:AlternateContent xmlns:mc="http://schemas.openxmlformats.org/markup-compatibility/2006">
              <mc:Choice xmlns:v="urn:schemas-microsoft-com:vml" Requires="v">
                <p:oleObj spid="_x0000_s6504" name="Worksheet" r:id="rId4" imgW="3060700" imgH="1155700" progId="Excel.Sheet.12">
                  <p:embed/>
                </p:oleObj>
              </mc:Choice>
              <mc:Fallback>
                <p:oleObj name="Worksheet" r:id="rId4" imgW="3060700" imgH="1155700" progId="Excel.Sheet.12">
                  <p:embed/>
                  <p:pic>
                    <p:nvPicPr>
                      <p:cNvPr id="0" name=""/>
                      <p:cNvPicPr/>
                      <p:nvPr/>
                    </p:nvPicPr>
                    <p:blipFill>
                      <a:blip r:embed="rId5">
                        <a:alphaModFix/>
                      </a:blip>
                      <a:stretch>
                        <a:fillRect/>
                      </a:stretch>
                    </p:blipFill>
                    <p:spPr>
                      <a:xfrm>
                        <a:off x="2494202" y="5376272"/>
                        <a:ext cx="4284980" cy="1617980"/>
                      </a:xfrm>
                      <a:prstGeom prst="rect">
                        <a:avLst/>
                      </a:prstGeom>
                    </p:spPr>
                  </p:pic>
                </p:oleObj>
              </mc:Fallback>
            </mc:AlternateContent>
          </a:graphicData>
        </a:graphic>
      </p:graphicFrame>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graphicFrame>
        <p:nvGraphicFramePr>
          <p:cNvPr id="19" name="Object 18">
            <a:extLst>
              <a:ext uri="{FF2B5EF4-FFF2-40B4-BE49-F238E27FC236}">
                <a16:creationId xmlns:a16="http://schemas.microsoft.com/office/drawing/2014/main" xmlns="" id="{09F037A8-8065-A743-B352-096247415F13}"/>
              </a:ext>
            </a:extLst>
          </p:cNvPr>
          <p:cNvGraphicFramePr>
            <a:graphicFrameLocks noChangeAspect="1"/>
          </p:cNvGraphicFramePr>
          <p:nvPr>
            <p:extLst>
              <p:ext uri="{D42A27DB-BD31-4B8C-83A1-F6EECF244321}">
                <p14:modId xmlns:p14="http://schemas.microsoft.com/office/powerpoint/2010/main" val="3972594716"/>
              </p:ext>
            </p:extLst>
          </p:nvPr>
        </p:nvGraphicFramePr>
        <p:xfrm>
          <a:off x="930910" y="1332337"/>
          <a:ext cx="6969760" cy="3716020"/>
        </p:xfrm>
        <a:graphic>
          <a:graphicData uri="http://schemas.openxmlformats.org/presentationml/2006/ole">
            <mc:AlternateContent xmlns:mc="http://schemas.openxmlformats.org/markup-compatibility/2006">
              <mc:Choice xmlns:v="urn:schemas-microsoft-com:vml" Requires="v">
                <p:oleObj spid="_x0000_s6505" name="Worksheet" r:id="rId6" imgW="4978400" imgH="2654300" progId="Excel.Sheet.12">
                  <p:embed/>
                </p:oleObj>
              </mc:Choice>
              <mc:Fallback>
                <p:oleObj name="Worksheet" r:id="rId6" imgW="4978400" imgH="2654300" progId="Excel.Sheet.12">
                  <p:embed/>
                  <p:pic>
                    <p:nvPicPr>
                      <p:cNvPr id="0" name=""/>
                      <p:cNvPicPr/>
                      <p:nvPr/>
                    </p:nvPicPr>
                    <p:blipFill>
                      <a:blip r:embed="rId7"/>
                      <a:stretch>
                        <a:fillRect/>
                      </a:stretch>
                    </p:blipFill>
                    <p:spPr>
                      <a:xfrm>
                        <a:off x="930910" y="1332337"/>
                        <a:ext cx="6969760" cy="3716020"/>
                      </a:xfrm>
                      <a:prstGeom prst="rect">
                        <a:avLst/>
                      </a:prstGeom>
                    </p:spPr>
                  </p:pic>
                </p:oleObj>
              </mc:Fallback>
            </mc:AlternateContent>
          </a:graphicData>
        </a:graphic>
      </p:graphicFrame>
    </p:spTree>
    <p:extLst>
      <p:ext uri="{BB962C8B-B14F-4D97-AF65-F5344CB8AC3E}">
        <p14:creationId xmlns:p14="http://schemas.microsoft.com/office/powerpoint/2010/main" val="205617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3" name="Content Placeholder 2"/>
          <p:cNvSpPr>
            <a:spLocks noGrp="1"/>
          </p:cNvSpPr>
          <p:nvPr>
            <p:ph idx="1"/>
          </p:nvPr>
        </p:nvSpPr>
        <p:spPr>
          <a:xfrm>
            <a:off x="708914" y="1646100"/>
            <a:ext cx="8365579" cy="2013466"/>
          </a:xfrm>
        </p:spPr>
        <p:txBody>
          <a:bodyPr/>
          <a:lstStyle/>
          <a:p>
            <a:r>
              <a:rPr lang="en-US" sz="2400" dirty="0" smtClean="0"/>
              <a:t>Convolutional neural networks</a:t>
            </a:r>
          </a:p>
          <a:p>
            <a:pPr lvl="1"/>
            <a:r>
              <a:rPr lang="en-US" dirty="0" smtClean="0"/>
              <a:t>shared filter kernel allows reuse</a:t>
            </a:r>
          </a:p>
          <a:p>
            <a:pPr lvl="1"/>
            <a:r>
              <a:rPr lang="en-US" dirty="0" smtClean="0"/>
              <a:t>classifier stages are fully-connected </a:t>
            </a:r>
            <a:r>
              <a:rPr lang="mr-IN" dirty="0" smtClean="0"/>
              <a:t>–</a:t>
            </a:r>
            <a:r>
              <a:rPr lang="en-US" dirty="0" smtClean="0"/>
              <a:t> no reuse</a:t>
            </a:r>
          </a:p>
          <a:p>
            <a:pPr lvl="1"/>
            <a:r>
              <a:rPr lang="en-US" dirty="0" smtClean="0"/>
              <a:t>non-shared </a:t>
            </a:r>
            <a:r>
              <a:rPr lang="en-US" dirty="0" smtClean="0"/>
              <a:t>kernels </a:t>
            </a:r>
            <a:r>
              <a:rPr lang="mr-IN" dirty="0" smtClean="0"/>
              <a:t>–</a:t>
            </a:r>
            <a:r>
              <a:rPr lang="en-US" dirty="0" smtClean="0"/>
              <a:t> no </a:t>
            </a:r>
            <a:r>
              <a:rPr lang="en-US" dirty="0" smtClean="0"/>
              <a:t>reuse </a:t>
            </a:r>
            <a:r>
              <a:rPr lang="en-US" sz="1800" baseline="54000" dirty="0" smtClean="0"/>
              <a:t>[42][27]</a:t>
            </a:r>
            <a:endParaRPr lang="en-US" sz="1800" baseline="54000" dirty="0" smtClean="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6" name="Picture 5" descr="cn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191" y="3955840"/>
            <a:ext cx="4048125" cy="3248025"/>
          </a:xfrm>
          <a:prstGeom prst="rect">
            <a:avLst/>
          </a:prstGeom>
        </p:spPr>
      </p:pic>
      <p:sp>
        <p:nvSpPr>
          <p:cNvPr id="8" name="Content Placeholder 2"/>
          <p:cNvSpPr txBox="1">
            <a:spLocks/>
          </p:cNvSpPr>
          <p:nvPr/>
        </p:nvSpPr>
        <p:spPr bwMode="auto">
          <a:xfrm>
            <a:off x="6462580" y="6944396"/>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408359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xmlns="" id="{5EE42565-5FC2-9649-A463-EAC9F7B42EFC}"/>
              </a:ext>
            </a:extLst>
          </p:cNvPr>
          <p:cNvGraphicFramePr>
            <a:graphicFrameLocks noChangeAspect="1"/>
          </p:cNvGraphicFramePr>
          <p:nvPr>
            <p:extLst>
              <p:ext uri="{D42A27DB-BD31-4B8C-83A1-F6EECF244321}">
                <p14:modId xmlns:p14="http://schemas.microsoft.com/office/powerpoint/2010/main" val="905554602"/>
              </p:ext>
            </p:extLst>
          </p:nvPr>
        </p:nvGraphicFramePr>
        <p:xfrm>
          <a:off x="2858488" y="5510018"/>
          <a:ext cx="4107180" cy="1617980"/>
        </p:xfrm>
        <a:graphic>
          <a:graphicData uri="http://schemas.openxmlformats.org/presentationml/2006/ole">
            <mc:AlternateContent xmlns:mc="http://schemas.openxmlformats.org/markup-compatibility/2006">
              <mc:Choice xmlns:v="urn:schemas-microsoft-com:vml" Requires="v">
                <p:oleObj spid="_x0000_s10357" name="Worksheet" r:id="rId4" imgW="2933700" imgH="1155700" progId="Excel.Sheet.12">
                  <p:embed/>
                </p:oleObj>
              </mc:Choice>
              <mc:Fallback>
                <p:oleObj name="Worksheet" r:id="rId4" imgW="2933700" imgH="1155700" progId="Excel.Sheet.12">
                  <p:embed/>
                  <p:pic>
                    <p:nvPicPr>
                      <p:cNvPr id="11" name="Object 10"/>
                      <p:cNvPicPr/>
                      <p:nvPr/>
                    </p:nvPicPr>
                    <p:blipFill>
                      <a:blip r:embed="rId5"/>
                      <a:stretch>
                        <a:fillRect/>
                      </a:stretch>
                    </p:blipFill>
                    <p:spPr>
                      <a:xfrm>
                        <a:off x="2858488" y="5510018"/>
                        <a:ext cx="4107180" cy="161798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xmlns="" id="{F5500257-B139-7D43-AD4C-63C7E6B24D34}"/>
              </a:ext>
            </a:extLst>
          </p:cNvPr>
          <p:cNvGraphicFramePr>
            <a:graphicFrameLocks noChangeAspect="1"/>
          </p:cNvGraphicFramePr>
          <p:nvPr>
            <p:extLst>
              <p:ext uri="{D42A27DB-BD31-4B8C-83A1-F6EECF244321}">
                <p14:modId xmlns:p14="http://schemas.microsoft.com/office/powerpoint/2010/main" val="1941821123"/>
              </p:ext>
            </p:extLst>
          </p:nvPr>
        </p:nvGraphicFramePr>
        <p:xfrm>
          <a:off x="2858488" y="1723187"/>
          <a:ext cx="5280660" cy="3218180"/>
        </p:xfrm>
        <a:graphic>
          <a:graphicData uri="http://schemas.openxmlformats.org/presentationml/2006/ole">
            <mc:AlternateContent xmlns:mc="http://schemas.openxmlformats.org/markup-compatibility/2006">
              <mc:Choice xmlns:v="urn:schemas-microsoft-com:vml" Requires="v">
                <p:oleObj spid="_x0000_s10358" name="Worksheet" r:id="rId6" imgW="3771900" imgH="2298700" progId="Excel.Sheet.12">
                  <p:embed/>
                </p:oleObj>
              </mc:Choice>
              <mc:Fallback>
                <p:oleObj name="Worksheet" r:id="rId6" imgW="3771900" imgH="2298700" progId="Excel.Sheet.12">
                  <p:embed/>
                  <p:pic>
                    <p:nvPicPr>
                      <p:cNvPr id="10" name="Object 9"/>
                      <p:cNvPicPr/>
                      <p:nvPr/>
                    </p:nvPicPr>
                    <p:blipFill>
                      <a:blip r:embed="rId7"/>
                      <a:stretch>
                        <a:fillRect/>
                      </a:stretch>
                    </p:blipFill>
                    <p:spPr>
                      <a:xfrm>
                        <a:off x="2858488" y="1723187"/>
                        <a:ext cx="528066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err="1"/>
              <a:t>Parasitics</a:t>
            </a:r>
            <a:r>
              <a:rPr lang="en-US" dirty="0"/>
              <a:t> used in Primetime for power analysis</a:t>
            </a:r>
          </a:p>
        </p:txBody>
      </p:sp>
    </p:spTree>
    <p:extLst>
      <p:ext uri="{BB962C8B-B14F-4D97-AF65-F5344CB8AC3E}">
        <p14:creationId xmlns:p14="http://schemas.microsoft.com/office/powerpoint/2010/main" val="2776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[xx]</a:t>
            </a:r>
          </a:p>
          <a:p>
            <a:pPr lvl="1"/>
            <a:r>
              <a:rPr lang="en-US" dirty="0"/>
              <a:t>TSV energy from [XX]</a:t>
            </a:r>
          </a:p>
          <a:p>
            <a:pPr lvl="1"/>
            <a:r>
              <a:rPr lang="en-US" dirty="0" err="1"/>
              <a:t>parasitics</a:t>
            </a:r>
            <a:r>
              <a:rPr lang="en-US" dirty="0"/>
              <a:t>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08"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844047"/>
              </p:ext>
            </p:extLst>
          </p:nvPr>
        </p:nvGraphicFramePr>
        <p:xfrm>
          <a:off x="6097270" y="4706620"/>
          <a:ext cx="2667000" cy="1615440"/>
        </p:xfrm>
        <a:graphic>
          <a:graphicData uri="http://schemas.openxmlformats.org/presentationml/2006/ole">
            <mc:AlternateContent xmlns:mc="http://schemas.openxmlformats.org/markup-compatibility/2006">
              <mc:Choice xmlns:v="urn:schemas-microsoft-com:vml" Requires="v">
                <p:oleObj spid="_x0000_s5409"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70662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748540924"/>
              </p:ext>
            </p:extLst>
          </p:nvPr>
        </p:nvGraphicFramePr>
        <p:xfrm>
          <a:off x="2517140" y="4978273"/>
          <a:ext cx="5461000" cy="1682750"/>
        </p:xfrm>
        <a:graphic>
          <a:graphicData uri="http://schemas.openxmlformats.org/presentationml/2006/ole">
            <mc:AlternateContent xmlns:mc="http://schemas.openxmlformats.org/markup-compatibility/2006">
              <mc:Choice xmlns:v="urn:schemas-microsoft-com:vml" Requires="v">
                <p:oleObj spid="_x0000_s7388" name="Worksheet" r:id="rId3" imgW="4368800" imgH="1346200" progId="Excel.Sheet.12">
                  <p:embed/>
                </p:oleObj>
              </mc:Choice>
              <mc:Fallback>
                <p:oleObj name="Worksheet" r:id="rId3" imgW="4368800" imgH="1346200" progId="Excel.Sheet.12">
                  <p:embed/>
                  <p:pic>
                    <p:nvPicPr>
                      <p:cNvPr id="0" name=""/>
                      <p:cNvPicPr/>
                      <p:nvPr/>
                    </p:nvPicPr>
                    <p:blipFill>
                      <a:blip r:embed="rId4"/>
                      <a:stretch>
                        <a:fillRect/>
                      </a:stretch>
                    </p:blipFill>
                    <p:spPr>
                      <a:xfrm>
                        <a:off x="2517140" y="4978273"/>
                        <a:ext cx="5461000" cy="1682750"/>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a:t>
            </a:r>
            <a:r>
              <a:rPr lang="en-US" dirty="0" err="1"/>
              <a:t>NeuroStream</a:t>
            </a:r>
            <a:r>
              <a:rPr lang="en-US" dirty="0"/>
              <a:t> and </a:t>
            </a:r>
            <a:r>
              <a:rPr lang="en-US" dirty="0" err="1"/>
              <a:t>DaDianNao</a:t>
            </a:r>
            <a:endParaRPr lang="en-US" dirty="0"/>
          </a:p>
          <a:p>
            <a:pPr lvl="1"/>
            <a:r>
              <a:rPr lang="en-US" dirty="0"/>
              <a:t>Goldilocks ratio</a:t>
            </a:r>
          </a:p>
          <a:p>
            <a:pPr lvl="1"/>
            <a:endParaRPr lang="en-US" dirty="0"/>
          </a:p>
          <a:p>
            <a:pPr marL="509412" lvl="1" indent="0">
              <a:buNone/>
            </a:pPr>
            <a:endParaRPr lang="en-US" dirty="0"/>
          </a:p>
          <a:p>
            <a:pPr marL="509412" lvl="1" indent="0">
              <a:buNone/>
            </a:pPr>
            <a:endParaRPr lang="en-US" dirty="0"/>
          </a:p>
          <a:p>
            <a:pPr lvl="1"/>
            <a:r>
              <a:rPr lang="en-US" dirty="0"/>
              <a:t>Scaled</a:t>
            </a:r>
          </a:p>
        </p:txBody>
      </p:sp>
      <p:sp>
        <p:nvSpPr>
          <p:cNvPr id="8" name="Rounded Rectangle 7"/>
          <p:cNvSpPr/>
          <p:nvPr/>
        </p:nvSpPr>
        <p:spPr>
          <a:xfrm>
            <a:off x="5843878" y="6400589"/>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ounded Rectangle 8"/>
          <p:cNvSpPr/>
          <p:nvPr/>
        </p:nvSpPr>
        <p:spPr>
          <a:xfrm>
            <a:off x="4729271" y="5934481"/>
            <a:ext cx="2971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5960110" y="5473740"/>
            <a:ext cx="1828800"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4752009" y="5476707"/>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ounded Rectangle 11"/>
          <p:cNvSpPr/>
          <p:nvPr/>
        </p:nvSpPr>
        <p:spPr>
          <a:xfrm>
            <a:off x="4752009" y="6400589"/>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5" name="Object 14">
            <a:extLst>
              <a:ext uri="{FF2B5EF4-FFF2-40B4-BE49-F238E27FC236}">
                <a16:creationId xmlns:a16="http://schemas.microsoft.com/office/drawing/2014/main" xmlns="" id="{0EFEE78D-282F-5C49-B824-5C98EC2AB90D}"/>
              </a:ext>
            </a:extLst>
          </p:cNvPr>
          <p:cNvGraphicFramePr>
            <a:graphicFrameLocks noChangeAspect="1"/>
          </p:cNvGraphicFramePr>
          <p:nvPr>
            <p:extLst>
              <p:ext uri="{D42A27DB-BD31-4B8C-83A1-F6EECF244321}">
                <p14:modId xmlns:p14="http://schemas.microsoft.com/office/powerpoint/2010/main" val="3542769457"/>
              </p:ext>
            </p:extLst>
          </p:nvPr>
        </p:nvGraphicFramePr>
        <p:xfrm>
          <a:off x="72445" y="2707204"/>
          <a:ext cx="9128125" cy="1285875"/>
        </p:xfrm>
        <a:graphic>
          <a:graphicData uri="http://schemas.openxmlformats.org/presentationml/2006/ole">
            <mc:AlternateContent xmlns:mc="http://schemas.openxmlformats.org/markup-compatibility/2006">
              <mc:Choice xmlns:v="urn:schemas-microsoft-com:vml" Requires="v">
                <p:oleObj spid="_x0000_s7389" name="Worksheet" r:id="rId5" imgW="7302500" imgH="1028700" progId="Excel.Sheet.12">
                  <p:embed/>
                </p:oleObj>
              </mc:Choice>
              <mc:Fallback>
                <p:oleObj name="Worksheet" r:id="rId5" imgW="7302500" imgH="1028700" progId="Excel.Sheet.12">
                  <p:embed/>
                  <p:pic>
                    <p:nvPicPr>
                      <p:cNvPr id="0" name=""/>
                      <p:cNvPicPr/>
                      <p:nvPr/>
                    </p:nvPicPr>
                    <p:blipFill>
                      <a:blip r:embed="rId6"/>
                      <a:stretch>
                        <a:fillRect/>
                      </a:stretch>
                    </p:blipFill>
                    <p:spPr>
                      <a:xfrm>
                        <a:off x="72445" y="2707204"/>
                        <a:ext cx="9128125" cy="1285875"/>
                      </a:xfrm>
                      <a:prstGeom prst="rect">
                        <a:avLst/>
                      </a:prstGeom>
                    </p:spPr>
                  </p:pic>
                </p:oleObj>
              </mc:Fallback>
            </mc:AlternateContent>
          </a:graphicData>
        </a:graphic>
      </p:graphicFrame>
    </p:spTree>
    <p:extLst>
      <p:ext uri="{BB962C8B-B14F-4D97-AF65-F5344CB8AC3E}">
        <p14:creationId xmlns:p14="http://schemas.microsoft.com/office/powerpoint/2010/main" val="282456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performance and 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smtClean="0"/>
              <a:t>Discrimination</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Complex</a:t>
            </a:r>
            <a:endParaRPr lang="en-US" sz="2400" dirty="0"/>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Linear</a:t>
            </a:r>
            <a:endParaRPr lang="en-US" sz="2400" dirty="0"/>
          </a:p>
        </p:txBody>
      </p:sp>
    </p:spTree>
    <p:extLst>
      <p:ext uri="{BB962C8B-B14F-4D97-AF65-F5344CB8AC3E}">
        <p14:creationId xmlns:p14="http://schemas.microsoft.com/office/powerpoint/2010/main" val="7945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878027" y="1595554"/>
            <a:ext cx="7578132"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DNNs and LSTM</a:t>
            </a:r>
          </a:p>
          <a:p>
            <a:pPr lvl="1"/>
            <a:r>
              <a:rPr lang="en-US" dirty="0" smtClean="0"/>
              <a:t>fully-connected - no </a:t>
            </a:r>
            <a:r>
              <a:rPr lang="en-US" dirty="0" smtClean="0"/>
              <a:t>reuse</a:t>
            </a:r>
          </a:p>
          <a:p>
            <a:pPr lvl="1"/>
            <a:r>
              <a:rPr lang="en-US" dirty="0" smtClean="0"/>
              <a:t>classifier stage in CNNs</a:t>
            </a:r>
            <a:endParaRPr lang="en-US" dirty="0" smtClean="0"/>
          </a:p>
        </p:txBody>
      </p:sp>
      <p:pic>
        <p:nvPicPr>
          <p:cNvPr id="12" name="Picture 11" descr="clas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3632364"/>
            <a:ext cx="4533900" cy="2305050"/>
          </a:xfrm>
          <a:prstGeom prst="rect">
            <a:avLst/>
          </a:prstGeom>
        </p:spPr>
      </p:pic>
      <p:pic>
        <p:nvPicPr>
          <p:cNvPr id="13" name="Picture 12" descr="cnn_f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205" y="3398419"/>
            <a:ext cx="3516630" cy="2814955"/>
          </a:xfrm>
          <a:prstGeom prst="rect">
            <a:avLst/>
          </a:prstGeom>
        </p:spPr>
      </p:pic>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891248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71923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smtClean="0"/>
              <a:t>Feature kernels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57703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28"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a:t>
            </a:r>
            <a:r>
              <a:rPr lang="en-US" dirty="0" smtClean="0"/>
              <a:t>[1]</a:t>
            </a:r>
            <a:endParaRPr lang="en-US" dirty="0"/>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a:t>
            </a:r>
            <a:r>
              <a:rPr lang="en-US" dirty="0" smtClean="0">
                <a:solidFill>
                  <a:srgbClr val="000000"/>
                </a:solidFill>
                <a:cs typeface="Monaco"/>
              </a:rPr>
              <a:t>CNN</a:t>
            </a:r>
          </a:p>
          <a:p>
            <a:pPr lvl="1">
              <a:spcBef>
                <a:spcPts val="600"/>
              </a:spcBef>
              <a:spcAft>
                <a:spcPts val="600"/>
              </a:spcAft>
            </a:pPr>
            <a:r>
              <a:rPr lang="en-US" dirty="0" smtClean="0">
                <a:solidFill>
                  <a:srgbClr val="000000"/>
                </a:solidFill>
                <a:cs typeface="Monaco"/>
              </a:rPr>
              <a:t>CNNs represented only 5% of cloud workload [1]</a:t>
            </a:r>
            <a:endParaRPr lang="en-US" dirty="0">
              <a:solidFill>
                <a:srgbClr val="000000"/>
              </a:solidFill>
              <a:cs typeface="Monaco"/>
            </a:endParaRP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t>
            </a:r>
            <a:r>
              <a:rPr lang="en-US" dirty="0" err="1"/>
              <a:t>ANe</a:t>
            </a:r>
            <a:r>
              <a:rPr lang="en-US" dirty="0"/>
              <a:t>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spTree>
    <p:extLst>
      <p:ext uri="{BB962C8B-B14F-4D97-AF65-F5344CB8AC3E}">
        <p14:creationId xmlns:p14="http://schemas.microsoft.com/office/powerpoint/2010/main" val="3631085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77</a:t>
            </a:fld>
            <a:endParaRPr lang="en-US"/>
          </a:p>
        </p:txBody>
      </p:sp>
    </p:spTree>
    <p:extLst>
      <p:ext uri="{BB962C8B-B14F-4D97-AF65-F5344CB8AC3E}">
        <p14:creationId xmlns:p14="http://schemas.microsoft.com/office/powerpoint/2010/main" val="1380483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Tree>
    <p:extLst>
      <p:ext uri="{BB962C8B-B14F-4D97-AF65-F5344CB8AC3E}">
        <p14:creationId xmlns:p14="http://schemas.microsoft.com/office/powerpoint/2010/main" val="112053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Tree>
    <p:extLst>
      <p:ext uri="{BB962C8B-B14F-4D97-AF65-F5344CB8AC3E}">
        <p14:creationId xmlns:p14="http://schemas.microsoft.com/office/powerpoint/2010/main" val="424080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961538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81</a:t>
            </a:fld>
            <a:endParaRPr lang="en-US"/>
          </a:p>
        </p:txBody>
      </p:sp>
    </p:spTree>
    <p:extLst>
      <p:ext uri="{BB962C8B-B14F-4D97-AF65-F5344CB8AC3E}">
        <p14:creationId xmlns:p14="http://schemas.microsoft.com/office/powerpoint/2010/main" val="3799778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982486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414716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a:t>
            </a:r>
            <a:r>
              <a:rPr lang="en-US" dirty="0" smtClean="0">
                <a:solidFill>
                  <a:srgbClr val="000000"/>
                </a:solidFill>
                <a:cs typeface="Monaco"/>
              </a:rPr>
              <a:t>bandwidth or capacity </a:t>
            </a:r>
            <a:r>
              <a:rPr lang="en-US" dirty="0">
                <a:solidFill>
                  <a:srgbClr val="000000"/>
                </a:solidFill>
                <a:cs typeface="Monaco"/>
              </a:rPr>
              <a:t>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16760</TotalTime>
  <Words>4256</Words>
  <Application>Microsoft Macintosh PowerPoint</Application>
  <PresentationFormat>Custom</PresentationFormat>
  <Paragraphs>818</Paragraphs>
  <Slides>85</Slides>
  <Notes>59</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ncstate-ppt-template-horizontal-left-logo</vt:lpstr>
      <vt:lpstr>Worksheet</vt:lpstr>
      <vt:lpstr>Microsoft Excel 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Manager Layer</vt:lpstr>
      <vt:lpstr>Feature kernels</vt:lpstr>
      <vt:lpstr>Processing (PE) Layer</vt:lpstr>
      <vt:lpstr>Power/Area Scaling assumptions</vt:lpstr>
      <vt:lpstr>DRAM and Stack Buses</vt:lpstr>
      <vt:lpstr>Manager Controller</vt:lpstr>
      <vt:lpstr>MRC</vt:lpstr>
      <vt:lpstr>RDP</vt:lpstr>
      <vt:lpstr>MWC</vt:lpstr>
      <vt:lpstr>PE Controller</vt:lpstr>
      <vt:lpstr>SIMD Wrapper</vt:lpstr>
      <vt:lpstr>Streaming Operations</vt:lpstr>
      <vt:lpstr>Classifier Implementation</vt:lpstr>
      <vt:lpstr>Classifier Implementation</vt:lpstr>
      <vt:lpstr>Pooling Implementation</vt:lpstr>
      <vt:lpstr>Example DRAM Access Sequence</vt:lpstr>
      <vt:lpstr>Example Image Recognition CNN</vt:lpstr>
      <vt:lpstr>TSV Power</vt:lpstr>
      <vt:lpstr>DiRAM4 Stack</vt:lpstr>
      <vt:lpstr>FMA Power/Area Estimate</vt:lpstr>
      <vt:lpstr>FMA Power/Area Estimate</vt:lpstr>
      <vt:lpstr>TSV Area</vt:lpstr>
      <vt:lpstr>State of the Art Older ASIC’s</vt:lpstr>
      <vt:lpstr>State of the Art GPU’s</vt:lpstr>
      <vt:lpstr>Detailed Block Diagram</vt:lpstr>
    </vt:vector>
  </TitlesOfParts>
  <Manager/>
  <Company>NC State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Lee Baker</cp:lastModifiedBy>
  <cp:revision>1418</cp:revision>
  <cp:lastPrinted>2018-02-22T19:39:25Z</cp:lastPrinted>
  <dcterms:created xsi:type="dcterms:W3CDTF">2014-04-10T19:16:28Z</dcterms:created>
  <dcterms:modified xsi:type="dcterms:W3CDTF">2018-02-25T22:06:50Z</dcterms:modified>
  <cp:category/>
</cp:coreProperties>
</file>